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143070724_2880x2159.jpeg"/>
          <p:cNvSpPr/>
          <p:nvPr>
            <p:ph type="pic" idx="13"/>
          </p:nvPr>
        </p:nvSpPr>
        <p:spPr>
          <a:xfrm>
            <a:off x="-12700" y="-3924300"/>
            <a:ext cx="24384000" cy="182795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473200" y="-2692400"/>
            <a:ext cx="21437602" cy="1607075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143070716_1012x1350.jpeg"/>
          <p:cNvSpPr/>
          <p:nvPr>
            <p:ph type="pic" idx="13"/>
          </p:nvPr>
        </p:nvSpPr>
        <p:spPr>
          <a:xfrm>
            <a:off x="12925240" y="918941"/>
            <a:ext cx="11599695" cy="154738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143070716_1012x1350.jpeg"/>
          <p:cNvSpPr/>
          <p:nvPr>
            <p:ph type="pic" sz="half" idx="13"/>
          </p:nvPr>
        </p:nvSpPr>
        <p:spPr>
          <a:xfrm>
            <a:off x="13169900" y="2376299"/>
            <a:ext cx="9522179" cy="1270258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143070718_1000x750.jpeg"/>
          <p:cNvSpPr/>
          <p:nvPr>
            <p:ph type="pic" sz="quarter" idx="13"/>
          </p:nvPr>
        </p:nvSpPr>
        <p:spPr>
          <a:xfrm>
            <a:off x="15225183" y="6694487"/>
            <a:ext cx="8551334" cy="641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143070724_2880x2159.jpeg"/>
          <p:cNvSpPr/>
          <p:nvPr>
            <p:ph type="pic" sz="quarter" idx="14"/>
          </p:nvPr>
        </p:nvSpPr>
        <p:spPr>
          <a:xfrm>
            <a:off x="15773400" y="914400"/>
            <a:ext cx="7476848" cy="56050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143070716_1012x1350.jpeg"/>
          <p:cNvSpPr/>
          <p:nvPr>
            <p:ph type="pic" idx="15"/>
          </p:nvPr>
        </p:nvSpPr>
        <p:spPr>
          <a:xfrm>
            <a:off x="1077599" y="355600"/>
            <a:ext cx="14423165" cy="1924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23724221" y="13122415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721936" y="13122415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800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000" u="none"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AB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documentdb.png" descr="documentdb.pn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2700" y="1135846"/>
            <a:ext cx="21818600" cy="8445501"/>
          </a:xfrm>
          <a:prstGeom prst="rect">
            <a:avLst/>
          </a:prstGeom>
        </p:spPr>
      </p:pic>
      <p:sp>
        <p:nvSpPr>
          <p:cNvPr id="120" name="Por que NoSQL 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Por que NoSQL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1AA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Agenda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23" name="Introdução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19862" indent="-419862" algn="just" defTabSz="470534">
              <a:buSzPct val="75000"/>
              <a:buChar char="•"/>
              <a:defRPr sz="3420">
                <a:solidFill>
                  <a:srgbClr val="FFFFFF"/>
                </a:solidFill>
                <a:effectLst>
                  <a:outerShdw sx="100000" sy="100000" kx="0" ky="0" algn="b" rotWithShape="0" blurRad="28956" dist="21717" dir="5400000">
                    <a:srgbClr val="000000"/>
                  </a:outerShdw>
                </a:effectLst>
              </a:defRPr>
            </a:pPr>
            <a:r>
              <a:t>Introdução</a:t>
            </a:r>
          </a:p>
          <a:p>
            <a:pPr marL="419862" indent="-419862" algn="just" defTabSz="470534">
              <a:buSzPct val="75000"/>
              <a:buChar char="•"/>
              <a:defRPr sz="3420">
                <a:solidFill>
                  <a:srgbClr val="FFFFFF"/>
                </a:solidFill>
                <a:effectLst>
                  <a:outerShdw sx="100000" sy="100000" kx="0" ky="0" algn="b" rotWithShape="0" blurRad="28956" dist="21717" dir="5400000">
                    <a:srgbClr val="000000"/>
                  </a:outerShdw>
                </a:effectLst>
              </a:defRPr>
            </a:pPr>
            <a:r>
              <a:t>Resumo sobre a historia sobre processamento de dados.</a:t>
            </a:r>
          </a:p>
          <a:p>
            <a:pPr marL="419862" indent="-419862" algn="just" defTabSz="470534">
              <a:buSzPct val="75000"/>
              <a:buChar char="•"/>
              <a:defRPr sz="3420">
                <a:solidFill>
                  <a:srgbClr val="FFFFFF"/>
                </a:solidFill>
                <a:effectLst>
                  <a:outerShdw sx="100000" sy="100000" kx="0" ky="0" algn="b" rotWithShape="0" blurRad="28956" dist="21717" dir="5400000">
                    <a:srgbClr val="000000"/>
                  </a:outerShdw>
                </a:effectLst>
              </a:defRPr>
            </a:pPr>
            <a:r>
              <a:t>Por que NoSql ?</a:t>
            </a:r>
          </a:p>
          <a:p>
            <a:pPr marL="419862" indent="-419862" algn="just" defTabSz="470534">
              <a:buSzPct val="75000"/>
              <a:buChar char="•"/>
              <a:defRPr sz="3420">
                <a:solidFill>
                  <a:srgbClr val="FFFFFF"/>
                </a:solidFill>
                <a:effectLst>
                  <a:outerShdw sx="100000" sy="100000" kx="0" ky="0" algn="b" rotWithShape="0" blurRad="28956" dist="21717" dir="5400000">
                    <a:srgbClr val="000000"/>
                  </a:outerShdw>
                </a:effectLst>
              </a:defRPr>
            </a:pPr>
            <a:r>
              <a:t>Exemplos de implementação.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1AA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Uma rápida introdução"/>
          <p:cNvSpPr txBox="1"/>
          <p:nvPr>
            <p:ph type="title"/>
          </p:nvPr>
        </p:nvSpPr>
        <p:spPr>
          <a:prstGeom prst="rect">
            <a:avLst/>
          </a:prstGeom>
          <a:effectLst>
            <a:outerShdw sx="100000" sy="100000" kx="0" ky="0" algn="b" rotWithShape="0" blurRad="381000" dist="119618" dir="0">
              <a:srgbClr val="000000">
                <a:alpha val="75000"/>
              </a:srgbClr>
            </a:outerShdw>
          </a:effectLst>
        </p:spPr>
        <p:txBody>
          <a:bodyPr/>
          <a:lstStyle/>
          <a:p>
            <a:pPr/>
            <a:r>
              <a:t> Uma rápida introdução</a:t>
            </a:r>
          </a:p>
        </p:txBody>
      </p:sp>
      <p:sp>
        <p:nvSpPr>
          <p:cNvPr id="126" name="Meu nome é Jean Carlos, tenho 24 anos, estou cursando Ciência da Computação na UNIP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609600" indent="-609600" algn="just" defTabSz="792479">
              <a:spcBef>
                <a:spcPts val="4800"/>
              </a:spcBef>
              <a:buSzPct val="75000"/>
              <a:buChar char="•"/>
              <a:defRPr sz="4800">
                <a:effectLst>
                  <a:outerShdw sx="100000" sy="100000" kx="0" ky="0" algn="b" rotWithShape="0" blurRad="48768" dist="36576" dir="5400000">
                    <a:srgbClr val="000000"/>
                  </a:outerShdw>
                </a:effectLst>
              </a:defRPr>
            </a:pPr>
            <a:r>
              <a:t>Meu nome é Jean Carlos, tenho 24 anos, estou cursando Ciência da Computação na UNIP.</a:t>
            </a:r>
          </a:p>
          <a:p>
            <a:pPr marL="609600" indent="-609600" algn="just" defTabSz="792479">
              <a:spcBef>
                <a:spcPts val="4800"/>
              </a:spcBef>
              <a:buSzPct val="75000"/>
              <a:buChar char="•"/>
              <a:defRPr sz="4800">
                <a:effectLst>
                  <a:outerShdw sx="100000" sy="100000" kx="0" ky="0" algn="b" rotWithShape="0" blurRad="48768" dist="36576" dir="5400000">
                    <a:srgbClr val="000000"/>
                  </a:outerShdw>
                </a:effectLst>
              </a:defRPr>
            </a:pPr>
            <a:r>
              <a:t>Sou Líder Técnico na empresa 5by5 Soluções em Sistemas e atualmente estou alocado como Arquiteto de Software, desenvolvendo uma arquitetura de referência para um cliente do setor privado.</a:t>
            </a:r>
          </a:p>
        </p:txBody>
      </p:sp>
      <p:pic>
        <p:nvPicPr>
          <p:cNvPr id="127" name="icon-pearson.png" descr="icon-pears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46543" y="4993254"/>
            <a:ext cx="11971715" cy="58503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1AA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rocessamentos de dados.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Processamentos de dados..</a:t>
            </a:r>
          </a:p>
        </p:txBody>
      </p:sp>
      <p:sp>
        <p:nvSpPr>
          <p:cNvPr id="130" name="Todas as civilizações antigas que evoluíram até a nossa, sempre tiveram necessidade de armazenar informações para repassar ela aos novos integrantes que viriam, começando com rabiscos em caverna, papiros no Egito antigo, livros e mapas nos grandes impéri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 defTabSz="462280">
              <a:spcBef>
                <a:spcPts val="2800"/>
              </a:spcBef>
              <a:buSzTx/>
              <a:buNone/>
              <a:defRPr sz="2800">
                <a:effectLst>
                  <a:outerShdw sx="100000" sy="100000" kx="0" ky="0" algn="b" rotWithShape="0" blurRad="28448" dist="21336" dir="5400000">
                    <a:srgbClr val="000000"/>
                  </a:outerShdw>
                </a:effectLst>
              </a:defRPr>
            </a:pPr>
            <a:r>
              <a:t>Todas as civilizações antigas que evoluíram até a nossa, sempre tiveram necessidade de armazenar informações para repassar ela aos novos integrantes que viriam, começando com rabiscos em caverna, papiros no Egito antigo, livros e mapas nos grandes impérios, etc..</a:t>
            </a:r>
          </a:p>
          <a:p>
            <a:pPr marL="0" indent="0" algn="just" defTabSz="462280">
              <a:spcBef>
                <a:spcPts val="2800"/>
              </a:spcBef>
              <a:buSzTx/>
              <a:buNone/>
              <a:defRPr sz="2800">
                <a:effectLst>
                  <a:outerShdw sx="100000" sy="100000" kx="0" ky="0" algn="b" rotWithShape="0" blurRad="28448" dist="21336" dir="5400000">
                    <a:srgbClr val="000000"/>
                  </a:outerShdw>
                </a:effectLst>
              </a:defRPr>
            </a:pPr>
            <a:r>
              <a:t>Toda vez que a civilização necessitava melhorar a forma de armazenamento, surgia uma nova solução, primeiro papel e tinta, maquinas de escrever, cartões perfurados, discos rígidos etc..  </a:t>
            </a:r>
          </a:p>
          <a:p>
            <a:pPr marL="0" indent="0" algn="just" defTabSz="462280">
              <a:spcBef>
                <a:spcPts val="2800"/>
              </a:spcBef>
              <a:buSzTx/>
              <a:buNone/>
              <a:defRPr sz="2800">
                <a:effectLst>
                  <a:outerShdw sx="100000" sy="100000" kx="0" ky="0" algn="b" rotWithShape="0" blurRad="28448" dist="21336" dir="5400000">
                    <a:srgbClr val="000000"/>
                  </a:outerShdw>
                </a:effectLst>
              </a:defRPr>
            </a:pPr>
            <a:r>
              <a:t>Conforme o armazenamento foi avançando, foram surgindo as aplicações para consumi-los e cada vez mais a demanda por dados foi crescendo.</a:t>
            </a:r>
          </a:p>
          <a:p>
            <a:pPr marL="0" indent="0" algn="just" defTabSz="462280">
              <a:spcBef>
                <a:spcPts val="2800"/>
              </a:spcBef>
              <a:buSzTx/>
              <a:buNone/>
              <a:defRPr sz="2800">
                <a:effectLst>
                  <a:outerShdw sx="100000" sy="100000" kx="0" ky="0" algn="b" rotWithShape="0" blurRad="28448" dist="21336" dir="5400000">
                    <a:srgbClr val="000000"/>
                  </a:outerShdw>
                </a:effectLst>
              </a:defRPr>
            </a:pPr>
            <a:r>
              <a:t>Em 1970 surgiu o que hoje temos como Banco de Dados Relacional e é importante entender por que ele surgiu. Nessa época o armazenamento era extremamente caro, uma unidade de 4 MB de armazenamento custava em média $ 250.000. Então vamos normalizar os dados, reduzir o peso em disco, o que na época foi maravilhoso, não tínhamos problemas com processamento de CPU, não tínhamos aplicações que conseguiam usar todo hardware  o que tínhamos era um alto custo de armazenamento que essa aplicação iria gerar. </a:t>
            </a:r>
          </a:p>
          <a:p>
            <a:pPr marL="0" indent="0" algn="just" defTabSz="462280">
              <a:spcBef>
                <a:spcPts val="2800"/>
              </a:spcBef>
              <a:buSzTx/>
              <a:buNone/>
              <a:defRPr sz="2800">
                <a:effectLst>
                  <a:outerShdw sx="100000" sy="100000" kx="0" ky="0" algn="b" rotWithShape="0" blurRad="28448" dist="21336" dir="5400000">
                    <a:srgbClr val="000000"/>
                  </a:outerShdw>
                </a:effectLst>
              </a:defRPr>
            </a:pPr>
            <a:r>
              <a:t>Entretanto hoje em dia o que temos não é mais preços exorbitantes para unidade de armazenamento, e sim para uso de CPU, que se tornou um recurso caro. Consultas, </a:t>
            </a:r>
            <a:r>
              <a:rPr i="1">
                <a:latin typeface="Helvetica Neue"/>
                <a:ea typeface="Helvetica Neue"/>
                <a:cs typeface="Helvetica Neue"/>
                <a:sym typeface="Helvetica Neue"/>
              </a:rPr>
              <a:t>join’s </a:t>
            </a:r>
            <a:r>
              <a:t> entre outros processamentos que desnormalizam dados para alimentar um aplicativo começaram a se tornar caros de se realizar. Então mais uma vez uma nova solução tecnológica apareceu e é isso que vamos conversar o. NoSQL e suas aplicações de fato.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1AA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QL vs NoSQ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SQL vs NoSQL</a:t>
            </a:r>
          </a:p>
        </p:txBody>
      </p:sp>
      <p:sp>
        <p:nvSpPr>
          <p:cNvPr id="133" name="Otimiza o armazenamento…"/>
          <p:cNvSpPr txBox="1"/>
          <p:nvPr>
            <p:ph type="body" sz="half" idx="1"/>
          </p:nvPr>
        </p:nvSpPr>
        <p:spPr>
          <a:xfrm>
            <a:off x="1683546" y="3898900"/>
            <a:ext cx="8829080" cy="8039100"/>
          </a:xfrm>
          <a:prstGeom prst="rect">
            <a:avLst/>
          </a:prstGeom>
        </p:spPr>
        <p:txBody>
          <a:bodyPr/>
          <a:lstStyle/>
          <a:p>
            <a:pPr>
              <a:buSzPct val="75000"/>
              <a:buChar char="•"/>
            </a:pPr>
            <a:r>
              <a:t>Otimiza o armazenamento</a:t>
            </a:r>
          </a:p>
          <a:p>
            <a:pPr>
              <a:buSzPct val="75000"/>
              <a:buChar char="•"/>
            </a:pPr>
            <a:r>
              <a:t>Trabalha de forma normalizada</a:t>
            </a:r>
          </a:p>
          <a:p>
            <a:pPr>
              <a:buSzPct val="75000"/>
              <a:buChar char="•"/>
            </a:pPr>
            <a:r>
              <a:t>Escala verticalmente</a:t>
            </a:r>
          </a:p>
          <a:p>
            <a:pPr>
              <a:buSzPct val="75000"/>
              <a:buChar char="•"/>
            </a:pPr>
            <a:r>
              <a:t>Excelente para OLAP</a:t>
            </a:r>
          </a:p>
        </p:txBody>
      </p:sp>
      <p:sp>
        <p:nvSpPr>
          <p:cNvPr id="134" name="Otimiza o processamento computacional…"/>
          <p:cNvSpPr txBox="1"/>
          <p:nvPr/>
        </p:nvSpPr>
        <p:spPr>
          <a:xfrm>
            <a:off x="12570573" y="3898900"/>
            <a:ext cx="8829079" cy="803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88950" indent="-488950" algn="l" defTabSz="635634">
              <a:spcBef>
                <a:spcPts val="3900"/>
              </a:spcBef>
              <a:buSzPct val="75000"/>
              <a:buChar char="•"/>
              <a:defRPr sz="3850">
                <a:effectLst>
                  <a:outerShdw sx="100000" sy="100000" kx="0" ky="0" algn="b" rotWithShape="0" blurRad="39116" dist="29337" dir="5400000">
                    <a:srgbClr val="000000"/>
                  </a:outerShdw>
                </a:effectLst>
              </a:defRPr>
            </a:pPr>
            <a:r>
              <a:t>Otimiza o processamento computacional</a:t>
            </a:r>
          </a:p>
          <a:p>
            <a:pPr marL="488950" indent="-488950" algn="l" defTabSz="635634">
              <a:spcBef>
                <a:spcPts val="3900"/>
              </a:spcBef>
              <a:buSzPct val="75000"/>
              <a:buChar char="•"/>
              <a:defRPr sz="3850">
                <a:effectLst>
                  <a:outerShdw sx="100000" sy="100000" kx="0" ky="0" algn="b" rotWithShape="0" blurRad="39116" dist="29337" dir="5400000">
                    <a:srgbClr val="000000"/>
                  </a:outerShdw>
                </a:effectLst>
              </a:defRPr>
            </a:pPr>
            <a:r>
              <a:t>Trabalha de forma desnormalizada e/ou com hierarquia de dados.</a:t>
            </a:r>
          </a:p>
          <a:p>
            <a:pPr marL="488950" indent="-488950" algn="l" defTabSz="635634">
              <a:spcBef>
                <a:spcPts val="3900"/>
              </a:spcBef>
              <a:buSzPct val="75000"/>
              <a:buChar char="•"/>
              <a:defRPr sz="3850">
                <a:effectLst>
                  <a:outerShdw sx="100000" sy="100000" kx="0" ky="0" algn="b" rotWithShape="0" blurRad="39116" dist="29337" dir="5400000">
                    <a:srgbClr val="000000"/>
                  </a:outerShdw>
                </a:effectLst>
              </a:defRPr>
            </a:pPr>
            <a:r>
              <a:t>Escala horizontalmente</a:t>
            </a:r>
          </a:p>
          <a:p>
            <a:pPr marL="488950" indent="-488950" algn="l" defTabSz="635634">
              <a:spcBef>
                <a:spcPts val="3900"/>
              </a:spcBef>
              <a:buSzPct val="75000"/>
              <a:buChar char="•"/>
              <a:defRPr sz="3850">
                <a:effectLst>
                  <a:outerShdw sx="100000" sy="100000" kx="0" ky="0" algn="b" rotWithShape="0" blurRad="39116" dist="29337" dir="5400000">
                    <a:srgbClr val="000000"/>
                  </a:outerShdw>
                </a:effectLst>
              </a:defRPr>
            </a:pPr>
            <a:r>
              <a:t>Foi construído para escalar com aplicativos OLTP</a:t>
            </a:r>
          </a:p>
          <a:p>
            <a:pPr marL="488950" indent="-488950" algn="l" defTabSz="635634">
              <a:spcBef>
                <a:spcPts val="3900"/>
              </a:spcBef>
              <a:buSzPct val="75000"/>
              <a:buChar char="•"/>
              <a:defRPr sz="3850">
                <a:effectLst>
                  <a:outerShdw sx="100000" sy="100000" kx="0" ky="0" algn="b" rotWithShape="0" blurRad="39116" dist="29337" dir="5400000">
                    <a:srgbClr val="000000"/>
                  </a:outerShdw>
                </a:effectLst>
              </a:defRPr>
            </a:pPr>
            <a:r>
              <a:t>Trabalha com conceitos de padrões de acesso o que o torna mais eficiente nas consultas do seu aplicativo.</a:t>
            </a:r>
          </a:p>
        </p:txBody>
      </p:sp>
      <p:sp>
        <p:nvSpPr>
          <p:cNvPr id="135" name="Ambos os tipos escalam verticalmente e horizontalmente, entretanto eles performam melhor em questão de custo em uma das modalidades."/>
          <p:cNvSpPr txBox="1"/>
          <p:nvPr/>
        </p:nvSpPr>
        <p:spPr>
          <a:xfrm>
            <a:off x="1473200" y="12052300"/>
            <a:ext cx="21437600" cy="1415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i="1" sz="3200"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Ambos os tipos escalam verticalmente e horizontalmente, entretanto eles performam melhor em questão de custo em uma das modalidades.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1AA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documentdb.png" descr="documentdb.png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82700" y="1135846"/>
            <a:ext cx="21818600" cy="8445501"/>
          </a:xfrm>
          <a:prstGeom prst="rect">
            <a:avLst/>
          </a:prstGeom>
        </p:spPr>
      </p:pic>
      <p:sp>
        <p:nvSpPr>
          <p:cNvPr id="138" name="Show me the code 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Show me the code 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